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35"/>
  </p:notesMasterIdLst>
  <p:sldIdLst>
    <p:sldId id="256" r:id="rId3"/>
    <p:sldId id="319" r:id="rId4"/>
    <p:sldId id="318" r:id="rId5"/>
    <p:sldId id="369" r:id="rId6"/>
    <p:sldId id="355" r:id="rId7"/>
    <p:sldId id="356" r:id="rId8"/>
    <p:sldId id="357" r:id="rId9"/>
    <p:sldId id="359" r:id="rId10"/>
    <p:sldId id="370" r:id="rId11"/>
    <p:sldId id="360" r:id="rId12"/>
    <p:sldId id="321" r:id="rId13"/>
    <p:sldId id="260" r:id="rId14"/>
    <p:sldId id="342" r:id="rId15"/>
    <p:sldId id="390" r:id="rId16"/>
    <p:sldId id="371" r:id="rId17"/>
    <p:sldId id="372" r:id="rId18"/>
    <p:sldId id="373" r:id="rId19"/>
    <p:sldId id="391" r:id="rId20"/>
    <p:sldId id="374" r:id="rId21"/>
    <p:sldId id="403" r:id="rId22"/>
    <p:sldId id="363" r:id="rId23"/>
    <p:sldId id="364" r:id="rId24"/>
    <p:sldId id="365" r:id="rId25"/>
    <p:sldId id="366" r:id="rId26"/>
    <p:sldId id="392" r:id="rId27"/>
    <p:sldId id="393" r:id="rId28"/>
    <p:sldId id="394" r:id="rId29"/>
    <p:sldId id="395" r:id="rId30"/>
    <p:sldId id="397" r:id="rId31"/>
    <p:sldId id="396" r:id="rId32"/>
    <p:sldId id="404" r:id="rId33"/>
    <p:sldId id="37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56"/>
            <p14:sldId id="357"/>
            <p14:sldId id="359"/>
            <p14:sldId id="370"/>
            <p14:sldId id="36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90"/>
            <p14:sldId id="371"/>
            <p14:sldId id="372"/>
            <p14:sldId id="373"/>
            <p14:sldId id="391"/>
            <p14:sldId id="374"/>
            <p14:sldId id="403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Leadership for Fall 2018" id="{02162841-0C2C-48B3-B01C-872E562E1A69}">
          <p14:sldIdLst>
            <p14:sldId id="392"/>
            <p14:sldId id="393"/>
            <p14:sldId id="394"/>
            <p14:sldId id="395"/>
          </p14:sldIdLst>
        </p14:section>
        <p14:section name="Remainder of Semester" id="{13D56563-1C9E-4D56-8FBC-EE88829287A5}">
          <p14:sldIdLst>
            <p14:sldId id="397"/>
            <p14:sldId id="396"/>
            <p14:sldId id="404"/>
          </p14:sldIdLst>
        </p14:section>
        <p14:section name="Open Forum Topic" id="{CE57AABB-C438-4783-8947-65486573E810}">
          <p14:sldIdLst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>
        <p:scale>
          <a:sx n="79" d="100"/>
          <a:sy n="79" d="100"/>
        </p:scale>
        <p:origin x="667" y="82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sparc.aubur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5.png"/><Relationship Id="rId7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32.xml"/><Relationship Id="rId5" Type="http://schemas.openxmlformats.org/officeDocument/2006/relationships/image" Target="../media/image7.png"/><Relationship Id="rId10" Type="http://schemas.openxmlformats.org/officeDocument/2006/relationships/slide" Target="slide29.xml"/><Relationship Id="rId4" Type="http://schemas.openxmlformats.org/officeDocument/2006/relationships/image" Target="../media/image6.png"/><Relationship Id="rId9" Type="http://schemas.openxmlformats.org/officeDocument/2006/relationships/slide" Target="slide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aub.ie/SPARCapps18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4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://sparc.eng.auburn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</a:t>
            </a:r>
          </a:p>
          <a:p>
            <a:r>
              <a:rPr lang="en-US" sz="2400" dirty="0"/>
              <a:t>6 PM Wednesday, April 4, 2018</a:t>
            </a:r>
          </a:p>
          <a:p>
            <a:r>
              <a:rPr lang="en-US" sz="2400" dirty="0"/>
              <a:t>Broun Hall, Room 235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PEAK</a:t>
            </a:r>
          </a:p>
          <a:p>
            <a:pPr lvl="1"/>
            <a:r>
              <a:rPr lang="en-US" sz="2800" baseline="30000" dirty="0"/>
              <a:t>After school camp for 3rd – 5th graders to learn about engineering on Auburn’s campus</a:t>
            </a:r>
          </a:p>
          <a:p>
            <a:pPr lvl="1"/>
            <a:r>
              <a:rPr lang="en-US" sz="2800" baseline="30000" dirty="0"/>
              <a:t>4 open 1 hour slots for electrical engineering demonstration </a:t>
            </a:r>
          </a:p>
          <a:p>
            <a:pPr lvl="1"/>
            <a:r>
              <a:rPr lang="en-US" sz="2800" baseline="30000" dirty="0"/>
              <a:t>Takes place on the afternoon of Wednesday, April 11th.</a:t>
            </a:r>
          </a:p>
          <a:p>
            <a:pPr lvl="1"/>
            <a:r>
              <a:rPr lang="en-US" sz="2800" baseline="30000" dirty="0"/>
              <a:t>Contact us at </a:t>
            </a:r>
            <a:r>
              <a:rPr lang="en-US" sz="2800" baseline="30000" dirty="0">
                <a:hlinkClick r:id="rId3"/>
              </a:rPr>
              <a:t>sparc.auburn@gmail.com</a:t>
            </a:r>
            <a:r>
              <a:rPr lang="en-US" sz="2800" baseline="30000" dirty="0"/>
              <a:t> for more information.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005" y="-319365"/>
            <a:ext cx="9783763" cy="1508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799" y="829419"/>
            <a:ext cx="2319338" cy="823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5463226" y="829419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471806" y="4334723"/>
            <a:ext cx="3223324" cy="560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Unmanned Aerial Systems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469" y="1876967"/>
            <a:ext cx="2409999" cy="1807500"/>
          </a:xfrm>
          <a:prstGeom prst="rect">
            <a:avLst/>
          </a:prstGeom>
        </p:spPr>
      </p:pic>
      <p:pic>
        <p:nvPicPr>
          <p:cNvPr id="15" name="Picture 1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68133265-93C9-4822-B944-0C99A08D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64" y="4516694"/>
            <a:ext cx="2905328" cy="2178996"/>
          </a:xfrm>
          <a:prstGeom prst="rect">
            <a:avLst/>
          </a:prstGeom>
        </p:spPr>
      </p:pic>
      <p:pic>
        <p:nvPicPr>
          <p:cNvPr id="2050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7225F326-5FF4-4E68-B3DD-36E595F25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4" t="11206" r="9357"/>
          <a:stretch/>
        </p:blipFill>
        <p:spPr bwMode="auto">
          <a:xfrm>
            <a:off x="4645215" y="1575717"/>
            <a:ext cx="2926627" cy="244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1825EFA-EA10-4FE6-88EB-50380A21F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95" y="4768230"/>
            <a:ext cx="2569946" cy="1927460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D51E9F5-AFFF-49B5-8656-42F449CC13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17"/>
          <a:stretch/>
        </p:blipFill>
        <p:spPr>
          <a:xfrm>
            <a:off x="8661579" y="2797541"/>
            <a:ext cx="2595862" cy="2558506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077540C3-557D-475E-A3F0-CD4FBC4DAB40}"/>
              </a:ext>
            </a:extLst>
          </p:cNvPr>
          <p:cNvSpPr txBox="1">
            <a:spLocks/>
          </p:cNvSpPr>
          <p:nvPr/>
        </p:nvSpPr>
        <p:spPr>
          <a:xfrm>
            <a:off x="8384290" y="2104772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BB279B9A-4D87-44A8-A076-21E0DE5691FC}"/>
              </a:ext>
            </a:extLst>
          </p:cNvPr>
          <p:cNvSpPr txBox="1">
            <a:spLocks/>
          </p:cNvSpPr>
          <p:nvPr/>
        </p:nvSpPr>
        <p:spPr>
          <a:xfrm>
            <a:off x="4533308" y="4109453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 arm control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at 11:00 AM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Jack Thomas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 E-Day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 it operational again (new capacitors)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 convert it into a musical Tesla Coil.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Adam Haverkamp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026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84A11B47-EACB-4090-9C67-55326D8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14326" r="27611"/>
          <a:stretch/>
        </p:blipFill>
        <p:spPr bwMode="auto">
          <a:xfrm>
            <a:off x="9168532" y="2025040"/>
            <a:ext cx="2750884" cy="34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SPARC owns two quadcopter frames.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many applications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Autonomy- search and follow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Camera Gimbal- stable video capture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Payload- pickup, identification, and delivery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Get at least one frame flying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Start looking into camera gimbal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Petry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projectuas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358" y="2169978"/>
            <a:ext cx="6720471" cy="4277678"/>
          </a:xfrm>
        </p:spPr>
        <p:txBody>
          <a:bodyPr>
            <a:normAutofit/>
          </a:bodyPr>
          <a:lstStyle/>
          <a:p>
            <a:r>
              <a:rPr lang="en-US" sz="2000" dirty="0"/>
              <a:t>Create an automated lab assistant.</a:t>
            </a:r>
          </a:p>
          <a:p>
            <a:r>
              <a:rPr lang="en-US" sz="2000" dirty="0"/>
              <a:t>Will be voice controlled.</a:t>
            </a:r>
          </a:p>
          <a:p>
            <a:r>
              <a:rPr lang="en-US" sz="2000" dirty="0"/>
              <a:t>Will consist of both a stationary and mobile system.</a:t>
            </a:r>
          </a:p>
          <a:p>
            <a:r>
              <a:rPr lang="en-US" sz="2000" dirty="0"/>
              <a:t>Will be embedded on the new group chat system Slack.</a:t>
            </a:r>
          </a:p>
          <a:p>
            <a:r>
              <a:rPr lang="en-US" sz="2000" dirty="0"/>
              <a:t>Programmed in Node.JS (Framework of JavaScript)</a:t>
            </a:r>
          </a:p>
          <a:p>
            <a:r>
              <a:rPr lang="en-US" sz="2000" dirty="0"/>
              <a:t>Semester Focus</a:t>
            </a:r>
          </a:p>
          <a:p>
            <a:pPr lvl="1"/>
            <a:r>
              <a:rPr lang="en-US" sz="1800" dirty="0"/>
              <a:t>Solidify base framework</a:t>
            </a:r>
          </a:p>
          <a:p>
            <a:pPr lvl="1"/>
            <a:r>
              <a:rPr lang="en-US" sz="1800" dirty="0"/>
              <a:t>Create device/client server control mechanism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#</a:t>
            </a:r>
            <a:r>
              <a:rPr lang="en-US" sz="1800" dirty="0" err="1"/>
              <a:t>projectlabassistant</a:t>
            </a:r>
            <a:endParaRPr lang="en-US" sz="1800" dirty="0"/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8738714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9210240" y="222886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860931" y="253533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K</a:t>
            </a:r>
            <a:r>
              <a:rPr lang="en-US" sz="1600" dirty="0">
                <a:solidFill>
                  <a:schemeClr val="bg2"/>
                </a:solidFill>
              </a:rPr>
              <a:t>inematic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A</a:t>
            </a:r>
            <a:r>
              <a:rPr lang="en-US" sz="1600" dirty="0">
                <a:solidFill>
                  <a:schemeClr val="bg2"/>
                </a:solidFill>
              </a:rPr>
              <a:t>utonomous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R</a:t>
            </a:r>
            <a:r>
              <a:rPr lang="en-US" sz="1600" dirty="0">
                <a:solidFill>
                  <a:schemeClr val="bg2"/>
                </a:solidFill>
              </a:rPr>
              <a:t>obot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E</a:t>
            </a:r>
            <a:r>
              <a:rPr lang="en-US" sz="1600" dirty="0">
                <a:solidFill>
                  <a:schemeClr val="bg2"/>
                </a:solidFill>
              </a:rPr>
              <a:t>nriches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N</a:t>
            </a:r>
            <a:r>
              <a:rPr lang="en-US" sz="1600" dirty="0">
                <a:solidFill>
                  <a:schemeClr val="bg2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477" y="2565625"/>
            <a:ext cx="3516627" cy="40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the final project for the Maker Training Sessions.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Attendance at Maker Training Sessions are not required to compete.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utilize many different topics in engineering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mechanical design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3D printing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 prototyping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sensor and control systems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 programming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Tuesdays at 5:30 PM in Broun </a:t>
            </a:r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367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projectsumobot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4" name="Picture 3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BC26358C-1022-40DA-8CDD-B5310619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9607486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2162841-0C2C-48B3-B01C-872E562E1A69}">
                    <psuz:zmPr id="{5BBC2FEA-1202-4135-9671-0BAB7AFB5CE2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3950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3D56563-1C9E-4D56-8FBC-EE88829287A5}">
                    <psuz:zmPr id="{4B56EA23-49CA-4B82-A001-B00D25A4597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57AABB-C438-4783-8947-65486573E810}">
                    <psuz:zmPr id="{2E09DCFF-CCA0-40BB-8F87-9055F778554E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1098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014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4930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1098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014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E395-0890-418C-8895-442048FE7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 and Fall Projects </a:t>
            </a:r>
            <a:br>
              <a:rPr lang="en-US" dirty="0"/>
            </a:br>
            <a:r>
              <a:rPr lang="en-US" dirty="0"/>
              <a:t>and Remote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E57E-1B12-43D6-8E75-2BDE214FF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MATILDA</a:t>
            </a:r>
          </a:p>
          <a:p>
            <a:pPr lvl="1"/>
            <a:r>
              <a:rPr lang="en-US" dirty="0"/>
              <a:t>requires lab access</a:t>
            </a:r>
          </a:p>
          <a:p>
            <a:r>
              <a:rPr lang="en-US" dirty="0"/>
              <a:t>UAS</a:t>
            </a:r>
          </a:p>
          <a:p>
            <a:pPr lvl="1"/>
            <a:r>
              <a:rPr lang="en-US" dirty="0"/>
              <a:t>requires lab access or personal platform</a:t>
            </a:r>
          </a:p>
          <a:p>
            <a:r>
              <a:rPr lang="en-US" dirty="0"/>
              <a:t>Lab Assistant</a:t>
            </a:r>
          </a:p>
          <a:p>
            <a:pPr lvl="1"/>
            <a:r>
              <a:rPr lang="en-US" dirty="0"/>
              <a:t>can be easily done remotely</a:t>
            </a:r>
          </a:p>
          <a:p>
            <a:r>
              <a:rPr lang="en-US" dirty="0"/>
              <a:t>IEEE </a:t>
            </a:r>
            <a:r>
              <a:rPr lang="en-US" dirty="0" err="1"/>
              <a:t>Southeastcon</a:t>
            </a:r>
            <a:r>
              <a:rPr lang="en-US" dirty="0"/>
              <a:t> Robotics Hardware Competition</a:t>
            </a:r>
          </a:p>
          <a:p>
            <a:pPr lvl="1"/>
            <a:r>
              <a:rPr lang="en-US" dirty="0"/>
              <a:t>initial brainstorming and design can be done remotely</a:t>
            </a:r>
          </a:p>
          <a:p>
            <a:r>
              <a:rPr lang="en-US" dirty="0"/>
              <a:t>Musical Tesla Coil</a:t>
            </a:r>
          </a:p>
          <a:p>
            <a:pPr lvl="1"/>
            <a:r>
              <a:rPr lang="en-US" dirty="0"/>
              <a:t>design can be done remotely, prototyping requires lab access</a:t>
            </a:r>
          </a:p>
          <a:p>
            <a:r>
              <a:rPr lang="en-US" dirty="0"/>
              <a:t>Other Ideas…</a:t>
            </a:r>
          </a:p>
        </p:txBody>
      </p:sp>
    </p:spTree>
    <p:extLst>
      <p:ext uri="{BB962C8B-B14F-4D97-AF65-F5344CB8AC3E}">
        <p14:creationId xmlns:p14="http://schemas.microsoft.com/office/powerpoint/2010/main" val="3182027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Competition will be on April 17, 2018 at 5:30PM 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Competition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C7473C-DC30-4669-9AC3-147480344DA6}"/>
              </a:ext>
            </a:extLst>
          </p:cNvPr>
          <p:cNvSpPr txBox="1">
            <a:spLocks/>
          </p:cNvSpPr>
          <p:nvPr/>
        </p:nvSpPr>
        <p:spPr>
          <a:xfrm>
            <a:off x="6199693" y="2086258"/>
            <a:ext cx="5219312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Competition Date:</a:t>
            </a:r>
          </a:p>
          <a:p>
            <a:pPr marL="457200" lvl="2" indent="0">
              <a:buNone/>
            </a:pPr>
            <a:r>
              <a:rPr lang="en-US" sz="2600" b="1" dirty="0"/>
              <a:t>Tuesday, April 17, 2018</a:t>
            </a:r>
          </a:p>
          <a:p>
            <a:pPr marL="457200" lvl="2" indent="0">
              <a:buNone/>
            </a:pPr>
            <a:r>
              <a:rPr lang="en-US" sz="2600" b="1" dirty="0"/>
              <a:t>5:30 PM in Broun Hall</a:t>
            </a:r>
          </a:p>
          <a:p>
            <a:r>
              <a:rPr lang="en-US" sz="2000" dirty="0"/>
              <a:t>Teams</a:t>
            </a:r>
          </a:p>
          <a:p>
            <a:pPr lvl="2"/>
            <a:r>
              <a:rPr lang="en-US" sz="2000" dirty="0"/>
              <a:t>Teams can consist of 1-3 members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5" name="Picture 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15CDD018-505A-45AA-8A96-B72E1A34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for</a:t>
            </a:r>
            <a:br>
              <a:rPr lang="en-US" dirty="0"/>
            </a:br>
            <a:r>
              <a:rPr lang="en-US" dirty="0"/>
              <a:t>Fall 2018</a:t>
            </a:r>
          </a:p>
        </p:txBody>
      </p:sp>
    </p:spTree>
    <p:extLst>
      <p:ext uri="{BB962C8B-B14F-4D97-AF65-F5344CB8AC3E}">
        <p14:creationId xmlns:p14="http://schemas.microsoft.com/office/powerpoint/2010/main" val="3675835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Officer 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844" y="2411730"/>
            <a:ext cx="5016906" cy="3053385"/>
          </a:xfrm>
        </p:spPr>
        <p:txBody>
          <a:bodyPr/>
          <a:lstStyle/>
          <a:p>
            <a:pPr marL="228600" lvl="1" indent="0">
              <a:buNone/>
            </a:pPr>
            <a:r>
              <a:rPr lang="en-US" sz="2800" b="1" dirty="0"/>
              <a:t>Current Positions:</a:t>
            </a:r>
          </a:p>
          <a:p>
            <a:pPr lvl="2"/>
            <a:r>
              <a:rPr lang="en-US" sz="2400" dirty="0"/>
              <a:t>President</a:t>
            </a:r>
          </a:p>
          <a:p>
            <a:pPr lvl="2"/>
            <a:r>
              <a:rPr lang="en-US" sz="2400" dirty="0"/>
              <a:t>Vice President</a:t>
            </a:r>
          </a:p>
          <a:p>
            <a:pPr lvl="2"/>
            <a:r>
              <a:rPr lang="en-US" sz="2400" dirty="0"/>
              <a:t>Lab Manager</a:t>
            </a:r>
          </a:p>
          <a:p>
            <a:pPr lvl="2"/>
            <a:r>
              <a:rPr lang="en-US" sz="2400" dirty="0"/>
              <a:t>Outreach Coordinator</a:t>
            </a:r>
          </a:p>
          <a:p>
            <a:pPr lvl="2"/>
            <a:r>
              <a:rPr lang="en-US" sz="2400" dirty="0"/>
              <a:t>Secretary</a:t>
            </a:r>
          </a:p>
          <a:p>
            <a:pPr lvl="2"/>
            <a:r>
              <a:rPr lang="en-US" sz="2400" dirty="0"/>
              <a:t>Treasurer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7248E8-189D-4AFC-B1C5-FECF71A0A221}"/>
              </a:ext>
            </a:extLst>
          </p:cNvPr>
          <p:cNvSpPr txBox="1">
            <a:spLocks/>
          </p:cNvSpPr>
          <p:nvPr/>
        </p:nvSpPr>
        <p:spPr>
          <a:xfrm>
            <a:off x="5565368" y="2411730"/>
            <a:ext cx="6417081" cy="3053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Font typeface="Wingdings" pitchFamily="2" charset="2"/>
              <a:buNone/>
            </a:pPr>
            <a:r>
              <a:rPr lang="en-US" sz="2800" b="1" dirty="0"/>
              <a:t>Proposed Positions:</a:t>
            </a:r>
          </a:p>
          <a:p>
            <a:pPr lvl="2"/>
            <a:r>
              <a:rPr lang="en-US" sz="2400" dirty="0"/>
              <a:t>President</a:t>
            </a:r>
          </a:p>
          <a:p>
            <a:pPr lvl="2"/>
            <a:r>
              <a:rPr lang="en-US" sz="2400" dirty="0"/>
              <a:t>Vice President</a:t>
            </a:r>
          </a:p>
          <a:p>
            <a:pPr lvl="2"/>
            <a:r>
              <a:rPr lang="en-US" sz="2400" dirty="0"/>
              <a:t>Director of Lab Operations</a:t>
            </a:r>
          </a:p>
          <a:p>
            <a:pPr lvl="2"/>
            <a:r>
              <a:rPr lang="en-US" sz="2400" dirty="0"/>
              <a:t>Director of Outreach</a:t>
            </a:r>
          </a:p>
          <a:p>
            <a:pPr lvl="2"/>
            <a:r>
              <a:rPr lang="en-US" sz="2400" dirty="0"/>
              <a:t>Director of Marketing and Recruitment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46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7F04-DD0F-4010-AD49-A15C9670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Officer Roles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F70D71-9C56-4260-83C2-827F2D19189F}"/>
              </a:ext>
            </a:extLst>
          </p:cNvPr>
          <p:cNvSpPr txBox="1">
            <a:spLocks/>
          </p:cNvSpPr>
          <p:nvPr/>
        </p:nvSpPr>
        <p:spPr>
          <a:xfrm>
            <a:off x="6643812" y="5282564"/>
            <a:ext cx="5855106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br>
              <a:rPr lang="en-US" sz="1300" dirty="0"/>
            </a:br>
            <a:endParaRPr lang="en-US" sz="13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F59D9B-549D-4395-8D11-2EE6F3A7D458}"/>
              </a:ext>
            </a:extLst>
          </p:cNvPr>
          <p:cNvSpPr txBox="1">
            <a:spLocks/>
          </p:cNvSpPr>
          <p:nvPr/>
        </p:nvSpPr>
        <p:spPr>
          <a:xfrm>
            <a:off x="1166462" y="1944052"/>
            <a:ext cx="4051581" cy="4474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en-US" sz="1600" b="1" dirty="0"/>
              <a:t>President</a:t>
            </a:r>
            <a:br>
              <a:rPr lang="en-US" sz="1600" dirty="0"/>
            </a:br>
            <a:r>
              <a:rPr lang="en-US" sz="1600" dirty="0"/>
              <a:t>Leads meetings</a:t>
            </a:r>
            <a:br>
              <a:rPr lang="en-US" sz="1600" dirty="0"/>
            </a:br>
            <a:r>
              <a:rPr lang="en-US" sz="1600" dirty="0"/>
              <a:t>Runs organization as a whole</a:t>
            </a:r>
            <a:br>
              <a:rPr lang="en-US" sz="1600" dirty="0"/>
            </a:br>
            <a:r>
              <a:rPr lang="en-US" sz="1600" dirty="0"/>
              <a:t>Reserves meeting rooms</a:t>
            </a:r>
            <a:br>
              <a:rPr lang="en-US" sz="1600" dirty="0"/>
            </a:br>
            <a:r>
              <a:rPr lang="en-US" sz="1600" dirty="0"/>
              <a:t>Meets with the faculty advisor monthly</a:t>
            </a:r>
            <a:br>
              <a:rPr lang="en-US" sz="1600" dirty="0"/>
            </a:br>
            <a:r>
              <a:rPr lang="en-US" sz="1600" dirty="0"/>
              <a:t>Sends out weekly newsletter</a:t>
            </a:r>
            <a:br>
              <a:rPr lang="en-US" sz="1600" dirty="0"/>
            </a:br>
            <a:r>
              <a:rPr lang="en-US" sz="1600" dirty="0"/>
              <a:t>Maintains organization documentation</a:t>
            </a:r>
            <a:br>
              <a:rPr lang="en-US" sz="1600" dirty="0"/>
            </a:br>
            <a:br>
              <a:rPr lang="en-US" sz="1600" dirty="0"/>
            </a:br>
            <a:r>
              <a:rPr lang="en-US" sz="1600" b="1" dirty="0"/>
              <a:t>Vice President (a.k.a. Secretary)</a:t>
            </a:r>
            <a:br>
              <a:rPr lang="en-US" sz="1600" dirty="0"/>
            </a:br>
            <a:r>
              <a:rPr lang="en-US" sz="1600" dirty="0"/>
              <a:t>Attends e-council meetings</a:t>
            </a:r>
            <a:br>
              <a:rPr lang="en-US" sz="1600" dirty="0"/>
            </a:br>
            <a:r>
              <a:rPr lang="en-US" sz="1600" dirty="0"/>
              <a:t>Records meeting notes</a:t>
            </a:r>
            <a:br>
              <a:rPr lang="en-US" sz="1600" dirty="0"/>
            </a:br>
            <a:r>
              <a:rPr lang="en-US" sz="1600" dirty="0"/>
              <a:t>Fills in for president when needed.</a:t>
            </a:r>
            <a:br>
              <a:rPr lang="en-US" sz="1600" dirty="0"/>
            </a:br>
            <a:r>
              <a:rPr lang="en-US" sz="1600" dirty="0"/>
              <a:t>Ensures meeting attendance is recorded</a:t>
            </a:r>
            <a:br>
              <a:rPr lang="en-US" sz="1600" dirty="0"/>
            </a:br>
            <a:r>
              <a:rPr lang="en-US" sz="1600" dirty="0"/>
              <a:t>Coordinates peer instructors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9DB1F7-AED7-4CDC-BE73-BD29D9A4084E}"/>
              </a:ext>
            </a:extLst>
          </p:cNvPr>
          <p:cNvSpPr/>
          <p:nvPr/>
        </p:nvSpPr>
        <p:spPr>
          <a:xfrm>
            <a:off x="5218043" y="0"/>
            <a:ext cx="6973957" cy="2703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67FE7-2E7B-4A5D-9C13-FA1A57E75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543" y="453861"/>
            <a:ext cx="5855106" cy="624332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600" b="1" dirty="0"/>
              <a:t>Director of Lab Operations (</a:t>
            </a:r>
            <a:r>
              <a:rPr lang="en-US" sz="1600" b="1" dirty="0" err="1"/>
              <a:t>a.k.a</a:t>
            </a:r>
            <a:r>
              <a:rPr lang="en-US" sz="1600" b="1" dirty="0"/>
              <a:t> Lab Manager/Treasurer)</a:t>
            </a:r>
            <a:br>
              <a:rPr lang="en-US" sz="1600" dirty="0"/>
            </a:br>
            <a:r>
              <a:rPr lang="en-US" sz="1600" dirty="0"/>
              <a:t>Keeps lab running smoothly</a:t>
            </a:r>
            <a:br>
              <a:rPr lang="en-US" sz="1600" dirty="0"/>
            </a:br>
            <a:r>
              <a:rPr lang="en-US" sz="1600" dirty="0"/>
              <a:t>Identifies equipment needs</a:t>
            </a:r>
            <a:br>
              <a:rPr lang="en-US" sz="1600" dirty="0"/>
            </a:br>
            <a:r>
              <a:rPr lang="en-US" sz="1600" dirty="0"/>
              <a:t>Maintains 3D printers</a:t>
            </a:r>
            <a:br>
              <a:rPr lang="en-US" sz="1600" dirty="0"/>
            </a:br>
            <a:r>
              <a:rPr lang="en-US" sz="1600" dirty="0"/>
              <a:t>Organizes lab cleanup days</a:t>
            </a:r>
            <a:br>
              <a:rPr lang="en-US" sz="1600" dirty="0"/>
            </a:br>
            <a:r>
              <a:rPr lang="en-US" sz="1600" dirty="0"/>
              <a:t>Keeps track of expenses</a:t>
            </a:r>
            <a:br>
              <a:rPr lang="en-US" sz="1600" dirty="0"/>
            </a:br>
            <a:r>
              <a:rPr lang="en-US" sz="1600" dirty="0"/>
              <a:t>Ensures project and parts storage is well organized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b="1" dirty="0"/>
              <a:t>Director of Outreach (a.k.a. Outreach Coordinator)</a:t>
            </a:r>
            <a:br>
              <a:rPr lang="en-US" sz="1600" dirty="0"/>
            </a:br>
            <a:r>
              <a:rPr lang="en-US" sz="1600" dirty="0"/>
              <a:t>manages outreach events: E-Day, robotics team mentoring, volunteer opportunities, demonstration tables</a:t>
            </a:r>
            <a:br>
              <a:rPr lang="en-US" sz="1600" dirty="0"/>
            </a:br>
            <a:r>
              <a:rPr lang="en-US" sz="1600" dirty="0"/>
              <a:t>Helps connect members to outreach activities</a:t>
            </a:r>
            <a:br>
              <a:rPr lang="en-US" sz="1600" dirty="0"/>
            </a:br>
            <a:r>
              <a:rPr lang="en-US" sz="1600" dirty="0"/>
              <a:t>keeps track of student service hours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b="1" dirty="0"/>
              <a:t>Director of Marketing and Recruitment</a:t>
            </a:r>
            <a:br>
              <a:rPr lang="en-US" sz="1600" dirty="0"/>
            </a:br>
            <a:r>
              <a:rPr lang="en-US" sz="1600" dirty="0"/>
              <a:t>manages website, flyers, white board announcements, etc.</a:t>
            </a:r>
            <a:br>
              <a:rPr lang="en-US" sz="1600" dirty="0"/>
            </a:br>
            <a:r>
              <a:rPr lang="en-US" sz="1600" dirty="0"/>
              <a:t>must know or be able to learn HTML</a:t>
            </a:r>
            <a:br>
              <a:rPr lang="en-US" sz="1600" dirty="0"/>
            </a:br>
            <a:r>
              <a:rPr lang="en-US" sz="1600" dirty="0"/>
              <a:t>teaches members how to give a good lab tour</a:t>
            </a:r>
            <a:br>
              <a:rPr lang="en-US" sz="1600" dirty="0"/>
            </a:br>
            <a:r>
              <a:rPr lang="en-US" sz="1600" dirty="0"/>
              <a:t>Works with outreach manager to set up recruitment demonstrations: e-day, o-day, o-week, etc.</a:t>
            </a:r>
          </a:p>
        </p:txBody>
      </p:sp>
    </p:spTree>
    <p:extLst>
      <p:ext uri="{BB962C8B-B14F-4D97-AF65-F5344CB8AC3E}">
        <p14:creationId xmlns:p14="http://schemas.microsoft.com/office/powerpoint/2010/main" val="1308972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A8EA8-A3AE-4AEA-B81F-7CB548F6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Officer Elections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E37E-2884-43FD-8362-F99E8B8A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Requirements to be an officer</a:t>
            </a:r>
          </a:p>
          <a:p>
            <a:pPr lvl="1"/>
            <a:r>
              <a:rPr lang="en-US" dirty="0"/>
              <a:t>1 semester of involvement with the organization</a:t>
            </a:r>
          </a:p>
          <a:p>
            <a:pPr lvl="1"/>
            <a:r>
              <a:rPr lang="en-US" dirty="0"/>
              <a:t>Have a 2.0 GPA or higher</a:t>
            </a:r>
          </a:p>
          <a:p>
            <a:pPr lvl="1"/>
            <a:r>
              <a:rPr lang="en-US" dirty="0"/>
              <a:t>Have keycode access to the lab</a:t>
            </a:r>
          </a:p>
          <a:p>
            <a:r>
              <a:rPr lang="en-US" dirty="0"/>
              <a:t>Applications are now open </a:t>
            </a:r>
          </a:p>
          <a:p>
            <a:pPr lvl="1"/>
            <a:r>
              <a:rPr lang="en-US" dirty="0"/>
              <a:t>Apply now at </a:t>
            </a:r>
            <a:r>
              <a:rPr lang="en-US" dirty="0">
                <a:hlinkClick r:id="rId2"/>
              </a:rPr>
              <a:t>https://aub.ie/SPARCapps18</a:t>
            </a:r>
            <a:endParaRPr lang="en-US" dirty="0"/>
          </a:p>
          <a:p>
            <a:r>
              <a:rPr lang="en-US" dirty="0"/>
              <a:t>Applications will be due Sunday, April 15</a:t>
            </a:r>
            <a:r>
              <a:rPr lang="en-US" baseline="30000" dirty="0"/>
              <a:t>th</a:t>
            </a:r>
            <a:r>
              <a:rPr lang="en-US" dirty="0"/>
              <a:t> @ 10 PM</a:t>
            </a:r>
          </a:p>
          <a:p>
            <a:r>
              <a:rPr lang="en-US" dirty="0"/>
              <a:t>Elections Google Form will open Sunday, April 15</a:t>
            </a:r>
            <a:r>
              <a:rPr lang="en-US" baseline="30000" dirty="0"/>
              <a:t>th</a:t>
            </a:r>
            <a:r>
              <a:rPr lang="en-US" dirty="0"/>
              <a:t> @ 10 PM</a:t>
            </a:r>
          </a:p>
          <a:p>
            <a:r>
              <a:rPr lang="en-US" dirty="0"/>
              <a:t>Election results will be announced at Open Forum meeting on Wednesday, April 18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311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81" y="2208879"/>
            <a:ext cx="10963072" cy="1676400"/>
          </a:xfrm>
        </p:spPr>
        <p:txBody>
          <a:bodyPr/>
          <a:lstStyle/>
          <a:p>
            <a:r>
              <a:rPr lang="en-US" dirty="0"/>
              <a:t>Remainder of Semester</a:t>
            </a:r>
          </a:p>
        </p:txBody>
      </p:sp>
    </p:spTree>
    <p:extLst>
      <p:ext uri="{BB962C8B-B14F-4D97-AF65-F5344CB8AC3E}">
        <p14:creationId xmlns:p14="http://schemas.microsoft.com/office/powerpoint/2010/main" val="2760208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17A7-52DB-4EBE-83E9-246022BB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for Remainder of Semester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955D2-7A98-4401-95EB-A1435F83D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Sumo Bot Competition: Tuesday April 17th 5:30 PM @ First floor of Broun</a:t>
            </a:r>
          </a:p>
          <a:p>
            <a:pPr lvl="1"/>
            <a:r>
              <a:rPr lang="en-US" dirty="0"/>
              <a:t>Open Forum: Wednesday April 18th 6:00 PM @ Broun 235</a:t>
            </a:r>
          </a:p>
          <a:p>
            <a:pPr lvl="2"/>
            <a:r>
              <a:rPr lang="en-US" dirty="0"/>
              <a:t>Announce election results</a:t>
            </a:r>
          </a:p>
          <a:p>
            <a:pPr lvl="2"/>
            <a:r>
              <a:rPr lang="en-US" dirty="0"/>
              <a:t>Take SPARC picture on front steps of Broun in SPARC or blue T-Shirts (assuming weather permits)</a:t>
            </a:r>
          </a:p>
          <a:p>
            <a:pPr lvl="2"/>
            <a:r>
              <a:rPr lang="en-US" dirty="0"/>
              <a:t>Talk about summer and future projects</a:t>
            </a:r>
          </a:p>
          <a:p>
            <a:pPr lvl="2"/>
            <a:r>
              <a:rPr lang="en-US" dirty="0"/>
              <a:t>Walk over to local restaurant (</a:t>
            </a:r>
            <a:r>
              <a:rPr lang="en-US" dirty="0" err="1"/>
              <a:t>Moes</a:t>
            </a:r>
            <a:r>
              <a:rPr lang="en-US" dirty="0"/>
              <a:t>, </a:t>
            </a:r>
            <a:r>
              <a:rPr lang="en-US" dirty="0" err="1"/>
              <a:t>Pieology</a:t>
            </a:r>
            <a:r>
              <a:rPr lang="en-US" dirty="0"/>
              <a:t>, Five Guys, Mellow Mushroom, Taco Mama, etc.)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081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0D1C-473E-4B54-8063-27AAD4B10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Purchase a SPARC T-Shirt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72A9F-43AC-4D38-8049-4EBEF624E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539" y="2011680"/>
            <a:ext cx="4255459" cy="4206240"/>
          </a:xfrm>
        </p:spPr>
        <p:txBody>
          <a:bodyPr/>
          <a:lstStyle/>
          <a:p>
            <a:r>
              <a:rPr lang="en-US" dirty="0"/>
              <a:t>The SPARC T-Shirt is a Blue Jean colored short sleeve Comfort Color T-Shirt. </a:t>
            </a:r>
          </a:p>
          <a:p>
            <a:r>
              <a:rPr lang="en-US" dirty="0"/>
              <a:t>The cost is $11.</a:t>
            </a:r>
          </a:p>
          <a:p>
            <a:r>
              <a:rPr lang="en-US" dirty="0"/>
              <a:t>If you would like to purchase a T-Shirt, contact our treasurer, Adam Haverkamp, at alh0075@auburn.edu.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D18E672-31DF-4871-861D-982B102FE5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042227"/>
              </p:ext>
            </p:extLst>
          </p:nvPr>
        </p:nvGraphicFramePr>
        <p:xfrm>
          <a:off x="1489616" y="1792936"/>
          <a:ext cx="4512350" cy="5083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3" imgW="9510840" imgH="11161800" progId="">
                  <p:embed/>
                </p:oleObj>
              </mc:Choice>
              <mc:Fallback>
                <p:oleObj r:id="rId3" imgW="9510840" imgH="11161800" progId="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9616" y="1792936"/>
                        <a:ext cx="4512350" cy="5083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8051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81" y="2208879"/>
            <a:ext cx="10963072" cy="1676400"/>
          </a:xfrm>
        </p:spPr>
        <p:txBody>
          <a:bodyPr/>
          <a:lstStyle/>
          <a:p>
            <a:r>
              <a:rPr lang="en-US" dirty="0"/>
              <a:t>Open Forum:</a:t>
            </a:r>
            <a:br>
              <a:rPr lang="en-US" dirty="0"/>
            </a:br>
            <a:r>
              <a:rPr lang="en-US" sz="4400" dirty="0"/>
              <a:t>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Maker Training Session: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5:30 in Broun 235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Open Forum: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http://sparc.eng.auburn.edu/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05483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6895</TotalTime>
  <Words>1389</Words>
  <Application>Microsoft Office PowerPoint</Application>
  <PresentationFormat>Widescreen</PresentationFormat>
  <Paragraphs>256</Paragraphs>
  <Slides>32</Slides>
  <Notes>3</Notes>
  <HiddenSlides>14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Cambria Math</vt:lpstr>
      <vt:lpstr>Corbel</vt:lpstr>
      <vt:lpstr>Wingdings</vt:lpstr>
      <vt:lpstr>Banded</vt:lpstr>
      <vt:lpstr>1_Banded</vt:lpstr>
      <vt:lpstr>Welcome to:</vt:lpstr>
      <vt:lpstr>Meeting Agenda</vt:lpstr>
      <vt:lpstr>About SPARC</vt:lpstr>
      <vt:lpstr>About SPARC</vt:lpstr>
      <vt:lpstr>Our  Lab</vt:lpstr>
      <vt:lpstr>How to become a Member</vt:lpstr>
      <vt:lpstr>SPARC Meetings</vt:lpstr>
      <vt:lpstr>More Information about SPARC</vt:lpstr>
      <vt:lpstr>Partner Organizations</vt:lpstr>
      <vt:lpstr>Meetings this Week</vt:lpstr>
      <vt:lpstr>Outreach</vt:lpstr>
      <vt:lpstr>Outreach Events</vt:lpstr>
      <vt:lpstr>Projects</vt:lpstr>
      <vt:lpstr>Spring 2018 Main Projects</vt:lpstr>
      <vt:lpstr>Project:  MATILDA</vt:lpstr>
      <vt:lpstr>Project:  Tesla Coil</vt:lpstr>
      <vt:lpstr>Project:  Unmanned Aerial SysTems</vt:lpstr>
      <vt:lpstr>Project:  Lab Assistant</vt:lpstr>
      <vt:lpstr>Project:  Sumo Bot Tournament</vt:lpstr>
      <vt:lpstr>Summer and Fall Projects  and Remote accessibility</vt:lpstr>
      <vt:lpstr>Sumo Robotics Tournament</vt:lpstr>
      <vt:lpstr>What is a Sumo Bot Competition?</vt:lpstr>
      <vt:lpstr>SPARC Sumo-Bot Competition</vt:lpstr>
      <vt:lpstr>SPARC Competition Part Constraints</vt:lpstr>
      <vt:lpstr>Leadership for Fall 2018</vt:lpstr>
      <vt:lpstr>Officer Positions</vt:lpstr>
      <vt:lpstr>Officer Roles</vt:lpstr>
      <vt:lpstr>Officer Elections</vt:lpstr>
      <vt:lpstr>Remainder of Semester</vt:lpstr>
      <vt:lpstr>Meetings for Remainder of Semester</vt:lpstr>
      <vt:lpstr>Purchase a SPARC T-Shirt</vt:lpstr>
      <vt:lpstr>Open Forum: Neural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356</cp:revision>
  <dcterms:created xsi:type="dcterms:W3CDTF">2016-09-03T15:20:58Z</dcterms:created>
  <dcterms:modified xsi:type="dcterms:W3CDTF">2018-04-08T20:41:59Z</dcterms:modified>
</cp:coreProperties>
</file>